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5" r:id="rId5"/>
    <p:sldId id="261" r:id="rId6"/>
    <p:sldId id="262" r:id="rId7"/>
    <p:sldId id="263" r:id="rId8"/>
    <p:sldId id="266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1" d="100"/>
          <a:sy n="71" d="100"/>
        </p:scale>
        <p:origin x="48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FBF192-432B-49D4-BE0D-E0945B178D1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E6CA32-1825-4B08-A9F9-1F1E8E6EA8F5}">
      <dgm:prSet/>
      <dgm:spPr/>
      <dgm:t>
        <a:bodyPr/>
        <a:lstStyle/>
        <a:p>
          <a:r>
            <a:rPr lang="en-US" b="1"/>
            <a:t>Identify data sources for SETx watershed and surface water measurements</a:t>
          </a:r>
          <a:endParaRPr lang="en-US"/>
        </a:p>
      </dgm:t>
    </dgm:pt>
    <dgm:pt modelId="{9F603BDB-3B93-4125-9C59-3EB66CFCBBCA}" type="parTrans" cxnId="{68CC4980-EAC0-4988-9279-665C75FD23D3}">
      <dgm:prSet/>
      <dgm:spPr/>
      <dgm:t>
        <a:bodyPr/>
        <a:lstStyle/>
        <a:p>
          <a:endParaRPr lang="en-US"/>
        </a:p>
      </dgm:t>
    </dgm:pt>
    <dgm:pt modelId="{0B31A88C-B4E5-43DC-9168-DD7C85D55A2F}" type="sibTrans" cxnId="{68CC4980-EAC0-4988-9279-665C75FD23D3}">
      <dgm:prSet/>
      <dgm:spPr/>
      <dgm:t>
        <a:bodyPr/>
        <a:lstStyle/>
        <a:p>
          <a:endParaRPr lang="en-US"/>
        </a:p>
      </dgm:t>
    </dgm:pt>
    <dgm:pt modelId="{5EEC2341-49A9-476F-8E6E-8A5A8C6DFFC1}">
      <dgm:prSet/>
      <dgm:spPr/>
      <dgm:t>
        <a:bodyPr/>
        <a:lstStyle/>
        <a:p>
          <a:r>
            <a:rPr lang="en-US" b="1"/>
            <a:t>Identify Hydrologic Unit Codes for watershed and surface water</a:t>
          </a:r>
          <a:endParaRPr lang="en-US"/>
        </a:p>
      </dgm:t>
    </dgm:pt>
    <dgm:pt modelId="{7414F3BA-E2D8-4FC0-9C69-0958780FFB85}" type="parTrans" cxnId="{0304D496-4B3E-4E61-9505-19F7675AC7AB}">
      <dgm:prSet/>
      <dgm:spPr/>
      <dgm:t>
        <a:bodyPr/>
        <a:lstStyle/>
        <a:p>
          <a:endParaRPr lang="en-US"/>
        </a:p>
      </dgm:t>
    </dgm:pt>
    <dgm:pt modelId="{A9F3738C-99B4-4C7F-820D-153DC745A8A0}" type="sibTrans" cxnId="{0304D496-4B3E-4E61-9505-19F7675AC7AB}">
      <dgm:prSet/>
      <dgm:spPr/>
      <dgm:t>
        <a:bodyPr/>
        <a:lstStyle/>
        <a:p>
          <a:endParaRPr lang="en-US"/>
        </a:p>
      </dgm:t>
    </dgm:pt>
    <dgm:pt modelId="{DA289246-54FC-4CB2-B8CA-5B2560FC0084}">
      <dgm:prSet/>
      <dgm:spPr/>
      <dgm:t>
        <a:bodyPr/>
        <a:lstStyle/>
        <a:p>
          <a:r>
            <a:rPr lang="en-US" b="1" dirty="0"/>
            <a:t>Collect necessary data for creating database</a:t>
          </a:r>
          <a:endParaRPr lang="en-US" dirty="0"/>
        </a:p>
      </dgm:t>
    </dgm:pt>
    <dgm:pt modelId="{D57F1838-E5C4-46A3-900C-CD95864C75D0}" type="parTrans" cxnId="{33CAADBD-E9D3-40C6-848A-D6F36CF25F56}">
      <dgm:prSet/>
      <dgm:spPr/>
      <dgm:t>
        <a:bodyPr/>
        <a:lstStyle/>
        <a:p>
          <a:endParaRPr lang="en-US"/>
        </a:p>
      </dgm:t>
    </dgm:pt>
    <dgm:pt modelId="{E198D30A-15E7-45D0-BAA1-148FBE2B18CC}" type="sibTrans" cxnId="{33CAADBD-E9D3-40C6-848A-D6F36CF25F56}">
      <dgm:prSet/>
      <dgm:spPr/>
      <dgm:t>
        <a:bodyPr/>
        <a:lstStyle/>
        <a:p>
          <a:endParaRPr lang="en-US"/>
        </a:p>
      </dgm:t>
    </dgm:pt>
    <dgm:pt modelId="{5B785E93-A734-4CB4-A983-9C4C01971047}">
      <dgm:prSet/>
      <dgm:spPr/>
      <dgm:t>
        <a:bodyPr/>
        <a:lstStyle/>
        <a:p>
          <a:r>
            <a:rPr lang="en-US" b="1"/>
            <a:t>Site Location data</a:t>
          </a:r>
          <a:endParaRPr lang="en-US"/>
        </a:p>
      </dgm:t>
    </dgm:pt>
    <dgm:pt modelId="{907FD5C3-E6B3-4A70-AFFC-EC3EF3A903CC}" type="parTrans" cxnId="{1FCE0619-D642-4F0F-996A-9111D8B73C28}">
      <dgm:prSet/>
      <dgm:spPr/>
      <dgm:t>
        <a:bodyPr/>
        <a:lstStyle/>
        <a:p>
          <a:endParaRPr lang="en-US"/>
        </a:p>
      </dgm:t>
    </dgm:pt>
    <dgm:pt modelId="{6723B0FA-6162-45A4-9D65-61E928EBD91A}" type="sibTrans" cxnId="{1FCE0619-D642-4F0F-996A-9111D8B73C28}">
      <dgm:prSet/>
      <dgm:spPr/>
      <dgm:t>
        <a:bodyPr/>
        <a:lstStyle/>
        <a:p>
          <a:endParaRPr lang="en-US"/>
        </a:p>
      </dgm:t>
    </dgm:pt>
    <dgm:pt modelId="{8C7A0D93-F39B-43B2-B349-2E43B6CC4B26}">
      <dgm:prSet/>
      <dgm:spPr/>
      <dgm:t>
        <a:bodyPr/>
        <a:lstStyle/>
        <a:p>
          <a:r>
            <a:rPr lang="en-US" b="1"/>
            <a:t>Annual Peak streamflow data for SETx huc 8,10,12</a:t>
          </a:r>
          <a:endParaRPr lang="en-US"/>
        </a:p>
      </dgm:t>
    </dgm:pt>
    <dgm:pt modelId="{14E75619-3E1F-4FC1-8147-0AD60B252B6D}" type="parTrans" cxnId="{AE0E9626-E0C9-4C8D-BF8C-F953F9A3CE10}">
      <dgm:prSet/>
      <dgm:spPr/>
      <dgm:t>
        <a:bodyPr/>
        <a:lstStyle/>
        <a:p>
          <a:endParaRPr lang="en-US"/>
        </a:p>
      </dgm:t>
    </dgm:pt>
    <dgm:pt modelId="{39638C7C-0524-41D9-BC24-0A4C76B0FBD0}" type="sibTrans" cxnId="{AE0E9626-E0C9-4C8D-BF8C-F953F9A3CE10}">
      <dgm:prSet/>
      <dgm:spPr/>
      <dgm:t>
        <a:bodyPr/>
        <a:lstStyle/>
        <a:p>
          <a:endParaRPr lang="en-US"/>
        </a:p>
      </dgm:t>
    </dgm:pt>
    <dgm:pt modelId="{F9971FDE-452F-482C-99A2-5BD7F84E73B7}">
      <dgm:prSet/>
      <dgm:spPr/>
      <dgm:t>
        <a:bodyPr/>
        <a:lstStyle/>
        <a:p>
          <a:r>
            <a:rPr lang="en-US" b="1"/>
            <a:t>Daily steamflow data for 14 counties</a:t>
          </a:r>
          <a:endParaRPr lang="en-US"/>
        </a:p>
      </dgm:t>
    </dgm:pt>
    <dgm:pt modelId="{2B048557-A81B-4573-B7CD-DB1AEA45078F}" type="parTrans" cxnId="{049F402E-FF99-4168-A0A5-0022D0530D17}">
      <dgm:prSet/>
      <dgm:spPr/>
      <dgm:t>
        <a:bodyPr/>
        <a:lstStyle/>
        <a:p>
          <a:endParaRPr lang="en-US"/>
        </a:p>
      </dgm:t>
    </dgm:pt>
    <dgm:pt modelId="{72306F44-2EB5-489E-9B5E-1AA9D8D316A8}" type="sibTrans" cxnId="{049F402E-FF99-4168-A0A5-0022D0530D17}">
      <dgm:prSet/>
      <dgm:spPr/>
      <dgm:t>
        <a:bodyPr/>
        <a:lstStyle/>
        <a:p>
          <a:endParaRPr lang="en-US"/>
        </a:p>
      </dgm:t>
    </dgm:pt>
    <dgm:pt modelId="{FA5F59BD-B81D-4533-9F75-BF044CE18439}">
      <dgm:prSet/>
      <dgm:spPr/>
      <dgm:t>
        <a:bodyPr/>
        <a:lstStyle/>
        <a:p>
          <a:r>
            <a:rPr lang="en-US" b="1"/>
            <a:t>Daily streamflow data for other huc12 counties</a:t>
          </a:r>
          <a:endParaRPr lang="en-US"/>
        </a:p>
      </dgm:t>
    </dgm:pt>
    <dgm:pt modelId="{E59FBD76-A17D-4A93-94F9-5A7E4DB6A0D9}" type="parTrans" cxnId="{84C2F098-055C-423F-93F9-8F1005473B92}">
      <dgm:prSet/>
      <dgm:spPr/>
      <dgm:t>
        <a:bodyPr/>
        <a:lstStyle/>
        <a:p>
          <a:endParaRPr lang="en-US"/>
        </a:p>
      </dgm:t>
    </dgm:pt>
    <dgm:pt modelId="{9AB1A36F-D0F7-458A-9DFE-5CA2EAB4203D}" type="sibTrans" cxnId="{84C2F098-055C-423F-93F9-8F1005473B92}">
      <dgm:prSet/>
      <dgm:spPr/>
      <dgm:t>
        <a:bodyPr/>
        <a:lstStyle/>
        <a:p>
          <a:endParaRPr lang="en-US"/>
        </a:p>
      </dgm:t>
    </dgm:pt>
    <dgm:pt modelId="{412F3781-2F1A-489C-B645-E1998A3BC130}">
      <dgm:prSet/>
      <dgm:spPr/>
      <dgm:t>
        <a:bodyPr/>
        <a:lstStyle/>
        <a:p>
          <a:r>
            <a:rPr lang="en-US" b="1"/>
            <a:t>Hydrology data</a:t>
          </a:r>
          <a:endParaRPr lang="en-US"/>
        </a:p>
      </dgm:t>
    </dgm:pt>
    <dgm:pt modelId="{A093EC78-3167-48F2-A8EF-D6CB09F4741E}" type="parTrans" cxnId="{60456E5A-4AE2-4C4D-90A7-1047EF81E1B8}">
      <dgm:prSet/>
      <dgm:spPr/>
      <dgm:t>
        <a:bodyPr/>
        <a:lstStyle/>
        <a:p>
          <a:endParaRPr lang="en-US"/>
        </a:p>
      </dgm:t>
    </dgm:pt>
    <dgm:pt modelId="{1F810876-D6DF-4E99-984C-28BEC8E4D688}" type="sibTrans" cxnId="{60456E5A-4AE2-4C4D-90A7-1047EF81E1B8}">
      <dgm:prSet/>
      <dgm:spPr/>
      <dgm:t>
        <a:bodyPr/>
        <a:lstStyle/>
        <a:p>
          <a:endParaRPr lang="en-US"/>
        </a:p>
      </dgm:t>
    </dgm:pt>
    <dgm:pt modelId="{1E943BE4-9D91-4B84-AFBA-115C75382263}">
      <dgm:prSet/>
      <dgm:spPr/>
      <dgm:t>
        <a:bodyPr/>
        <a:lstStyle/>
        <a:p>
          <a:r>
            <a:rPr lang="en-US" b="1" dirty="0"/>
            <a:t>Develop relational database using </a:t>
          </a:r>
          <a:r>
            <a:rPr lang="en-US" b="1" dirty="0" err="1"/>
            <a:t>sqlite</a:t>
          </a:r>
          <a:r>
            <a:rPr lang="en-US" b="1" dirty="0"/>
            <a:t> &amp; develop spatial maps</a:t>
          </a:r>
          <a:endParaRPr lang="en-US" dirty="0"/>
        </a:p>
      </dgm:t>
    </dgm:pt>
    <dgm:pt modelId="{26B57823-C18F-4CCF-9E5D-8D8A655E52B0}" type="parTrans" cxnId="{C33175DF-4F1F-45C7-808C-65ECFBD3943C}">
      <dgm:prSet/>
      <dgm:spPr/>
      <dgm:t>
        <a:bodyPr/>
        <a:lstStyle/>
        <a:p>
          <a:endParaRPr lang="en-US"/>
        </a:p>
      </dgm:t>
    </dgm:pt>
    <dgm:pt modelId="{DF15D6FA-61D6-42F8-863A-BBF16561DB4A}" type="sibTrans" cxnId="{C33175DF-4F1F-45C7-808C-65ECFBD3943C}">
      <dgm:prSet/>
      <dgm:spPr/>
      <dgm:t>
        <a:bodyPr/>
        <a:lstStyle/>
        <a:p>
          <a:endParaRPr lang="en-US"/>
        </a:p>
      </dgm:t>
    </dgm:pt>
    <dgm:pt modelId="{917C072D-DF4E-49DF-B8F1-1D12FE5245DF}" type="pres">
      <dgm:prSet presAssocID="{73FBF192-432B-49D4-BE0D-E0945B178D13}" presName="linear" presStyleCnt="0">
        <dgm:presLayoutVars>
          <dgm:animLvl val="lvl"/>
          <dgm:resizeHandles val="exact"/>
        </dgm:presLayoutVars>
      </dgm:prSet>
      <dgm:spPr/>
    </dgm:pt>
    <dgm:pt modelId="{E196A47E-7FB0-4A99-BFA2-AC13A05F6CE7}" type="pres">
      <dgm:prSet presAssocID="{2FE6CA32-1825-4B08-A9F9-1F1E8E6EA8F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03BE4F8-E592-44AE-95F9-48C8C985BA54}" type="pres">
      <dgm:prSet presAssocID="{0B31A88C-B4E5-43DC-9168-DD7C85D55A2F}" presName="spacer" presStyleCnt="0"/>
      <dgm:spPr/>
    </dgm:pt>
    <dgm:pt modelId="{947037EE-6755-4ACF-AF1B-8F8081F7FA46}" type="pres">
      <dgm:prSet presAssocID="{5EEC2341-49A9-476F-8E6E-8A5A8C6DFFC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B6FCE4-EABD-4182-85E9-22DCFD47CFF2}" type="pres">
      <dgm:prSet presAssocID="{A9F3738C-99B4-4C7F-820D-153DC745A8A0}" presName="spacer" presStyleCnt="0"/>
      <dgm:spPr/>
    </dgm:pt>
    <dgm:pt modelId="{46AFF6AA-DFF3-4EB5-9AD5-D65E44D1855C}" type="pres">
      <dgm:prSet presAssocID="{DA289246-54FC-4CB2-B8CA-5B2560FC008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D6A3EB7-C409-4F67-A7B4-9350FB154B8B}" type="pres">
      <dgm:prSet presAssocID="{DA289246-54FC-4CB2-B8CA-5B2560FC0084}" presName="childText" presStyleLbl="revTx" presStyleIdx="0" presStyleCnt="1">
        <dgm:presLayoutVars>
          <dgm:bulletEnabled val="1"/>
        </dgm:presLayoutVars>
      </dgm:prSet>
      <dgm:spPr/>
    </dgm:pt>
    <dgm:pt modelId="{46015902-217C-4B7A-9FA5-80FB96550B48}" type="pres">
      <dgm:prSet presAssocID="{1E943BE4-9D91-4B84-AFBA-115C75382263}" presName="parentText" presStyleLbl="node1" presStyleIdx="3" presStyleCnt="4" custLinFactNeighborY="781">
        <dgm:presLayoutVars>
          <dgm:chMax val="0"/>
          <dgm:bulletEnabled val="1"/>
        </dgm:presLayoutVars>
      </dgm:prSet>
      <dgm:spPr/>
    </dgm:pt>
  </dgm:ptLst>
  <dgm:cxnLst>
    <dgm:cxn modelId="{648EDF01-F68B-475B-91E4-8759AC74A399}" type="presOf" srcId="{5B785E93-A734-4CB4-A983-9C4C01971047}" destId="{1D6A3EB7-C409-4F67-A7B4-9350FB154B8B}" srcOrd="0" destOrd="0" presId="urn:microsoft.com/office/officeart/2005/8/layout/vList2"/>
    <dgm:cxn modelId="{1FCE0619-D642-4F0F-996A-9111D8B73C28}" srcId="{DA289246-54FC-4CB2-B8CA-5B2560FC0084}" destId="{5B785E93-A734-4CB4-A983-9C4C01971047}" srcOrd="0" destOrd="0" parTransId="{907FD5C3-E6B3-4A70-AFFC-EC3EF3A903CC}" sibTransId="{6723B0FA-6162-45A4-9D65-61E928EBD91A}"/>
    <dgm:cxn modelId="{AE0E9626-E0C9-4C8D-BF8C-F953F9A3CE10}" srcId="{DA289246-54FC-4CB2-B8CA-5B2560FC0084}" destId="{8C7A0D93-F39B-43B2-B349-2E43B6CC4B26}" srcOrd="1" destOrd="0" parTransId="{14E75619-3E1F-4FC1-8147-0AD60B252B6D}" sibTransId="{39638C7C-0524-41D9-BC24-0A4C76B0FBD0}"/>
    <dgm:cxn modelId="{049F402E-FF99-4168-A0A5-0022D0530D17}" srcId="{DA289246-54FC-4CB2-B8CA-5B2560FC0084}" destId="{F9971FDE-452F-482C-99A2-5BD7F84E73B7}" srcOrd="2" destOrd="0" parTransId="{2B048557-A81B-4573-B7CD-DB1AEA45078F}" sibTransId="{72306F44-2EB5-489E-9B5E-1AA9D8D316A8}"/>
    <dgm:cxn modelId="{9E949F36-6AF7-408E-BD02-41D6E501107A}" type="presOf" srcId="{5EEC2341-49A9-476F-8E6E-8A5A8C6DFFC1}" destId="{947037EE-6755-4ACF-AF1B-8F8081F7FA46}" srcOrd="0" destOrd="0" presId="urn:microsoft.com/office/officeart/2005/8/layout/vList2"/>
    <dgm:cxn modelId="{69EFB03E-4970-4884-BED0-A3F412CA460E}" type="presOf" srcId="{8C7A0D93-F39B-43B2-B349-2E43B6CC4B26}" destId="{1D6A3EB7-C409-4F67-A7B4-9350FB154B8B}" srcOrd="0" destOrd="1" presId="urn:microsoft.com/office/officeart/2005/8/layout/vList2"/>
    <dgm:cxn modelId="{6403294F-9954-4DCC-8A16-59F5AE29480B}" type="presOf" srcId="{412F3781-2F1A-489C-B645-E1998A3BC130}" destId="{1D6A3EB7-C409-4F67-A7B4-9350FB154B8B}" srcOrd="0" destOrd="4" presId="urn:microsoft.com/office/officeart/2005/8/layout/vList2"/>
    <dgm:cxn modelId="{53740271-4087-4EDB-BD83-2B598F513E63}" type="presOf" srcId="{73FBF192-432B-49D4-BE0D-E0945B178D13}" destId="{917C072D-DF4E-49DF-B8F1-1D12FE5245DF}" srcOrd="0" destOrd="0" presId="urn:microsoft.com/office/officeart/2005/8/layout/vList2"/>
    <dgm:cxn modelId="{60456E5A-4AE2-4C4D-90A7-1047EF81E1B8}" srcId="{DA289246-54FC-4CB2-B8CA-5B2560FC0084}" destId="{412F3781-2F1A-489C-B645-E1998A3BC130}" srcOrd="4" destOrd="0" parTransId="{A093EC78-3167-48F2-A8EF-D6CB09F4741E}" sibTransId="{1F810876-D6DF-4E99-984C-28BEC8E4D688}"/>
    <dgm:cxn modelId="{9E98217F-6A6B-4294-87B0-CB90EC3F03DB}" type="presOf" srcId="{2FE6CA32-1825-4B08-A9F9-1F1E8E6EA8F5}" destId="{E196A47E-7FB0-4A99-BFA2-AC13A05F6CE7}" srcOrd="0" destOrd="0" presId="urn:microsoft.com/office/officeart/2005/8/layout/vList2"/>
    <dgm:cxn modelId="{68CC4980-EAC0-4988-9279-665C75FD23D3}" srcId="{73FBF192-432B-49D4-BE0D-E0945B178D13}" destId="{2FE6CA32-1825-4B08-A9F9-1F1E8E6EA8F5}" srcOrd="0" destOrd="0" parTransId="{9F603BDB-3B93-4125-9C59-3EB66CFCBBCA}" sibTransId="{0B31A88C-B4E5-43DC-9168-DD7C85D55A2F}"/>
    <dgm:cxn modelId="{0304D496-4B3E-4E61-9505-19F7675AC7AB}" srcId="{73FBF192-432B-49D4-BE0D-E0945B178D13}" destId="{5EEC2341-49A9-476F-8E6E-8A5A8C6DFFC1}" srcOrd="1" destOrd="0" parTransId="{7414F3BA-E2D8-4FC0-9C69-0958780FFB85}" sibTransId="{A9F3738C-99B4-4C7F-820D-153DC745A8A0}"/>
    <dgm:cxn modelId="{84C2F098-055C-423F-93F9-8F1005473B92}" srcId="{DA289246-54FC-4CB2-B8CA-5B2560FC0084}" destId="{FA5F59BD-B81D-4533-9F75-BF044CE18439}" srcOrd="3" destOrd="0" parTransId="{E59FBD76-A17D-4A93-94F9-5A7E4DB6A0D9}" sibTransId="{9AB1A36F-D0F7-458A-9DFE-5CA2EAB4203D}"/>
    <dgm:cxn modelId="{33CAADBD-E9D3-40C6-848A-D6F36CF25F56}" srcId="{73FBF192-432B-49D4-BE0D-E0945B178D13}" destId="{DA289246-54FC-4CB2-B8CA-5B2560FC0084}" srcOrd="2" destOrd="0" parTransId="{D57F1838-E5C4-46A3-900C-CD95864C75D0}" sibTransId="{E198D30A-15E7-45D0-BAA1-148FBE2B18CC}"/>
    <dgm:cxn modelId="{1027D5BD-1A28-46F6-AF07-E9D25BCFF99F}" type="presOf" srcId="{1E943BE4-9D91-4B84-AFBA-115C75382263}" destId="{46015902-217C-4B7A-9FA5-80FB96550B48}" srcOrd="0" destOrd="0" presId="urn:microsoft.com/office/officeart/2005/8/layout/vList2"/>
    <dgm:cxn modelId="{C78F81C9-D8A9-48A2-B8A9-8895BE071647}" type="presOf" srcId="{F9971FDE-452F-482C-99A2-5BD7F84E73B7}" destId="{1D6A3EB7-C409-4F67-A7B4-9350FB154B8B}" srcOrd="0" destOrd="2" presId="urn:microsoft.com/office/officeart/2005/8/layout/vList2"/>
    <dgm:cxn modelId="{4E5A25D0-AB40-4290-A017-EE44194C55A8}" type="presOf" srcId="{DA289246-54FC-4CB2-B8CA-5B2560FC0084}" destId="{46AFF6AA-DFF3-4EB5-9AD5-D65E44D1855C}" srcOrd="0" destOrd="0" presId="urn:microsoft.com/office/officeart/2005/8/layout/vList2"/>
    <dgm:cxn modelId="{87FE3AD3-EBE4-4DAC-9EA4-99097A28CAE0}" type="presOf" srcId="{FA5F59BD-B81D-4533-9F75-BF044CE18439}" destId="{1D6A3EB7-C409-4F67-A7B4-9350FB154B8B}" srcOrd="0" destOrd="3" presId="urn:microsoft.com/office/officeart/2005/8/layout/vList2"/>
    <dgm:cxn modelId="{C33175DF-4F1F-45C7-808C-65ECFBD3943C}" srcId="{73FBF192-432B-49D4-BE0D-E0945B178D13}" destId="{1E943BE4-9D91-4B84-AFBA-115C75382263}" srcOrd="3" destOrd="0" parTransId="{26B57823-C18F-4CCF-9E5D-8D8A655E52B0}" sibTransId="{DF15D6FA-61D6-42F8-863A-BBF16561DB4A}"/>
    <dgm:cxn modelId="{FAB31AF3-9016-44C9-87C4-FEC6380369A3}" type="presParOf" srcId="{917C072D-DF4E-49DF-B8F1-1D12FE5245DF}" destId="{E196A47E-7FB0-4A99-BFA2-AC13A05F6CE7}" srcOrd="0" destOrd="0" presId="urn:microsoft.com/office/officeart/2005/8/layout/vList2"/>
    <dgm:cxn modelId="{7AA01AEB-7A88-4585-BA02-FE71EAAAF422}" type="presParOf" srcId="{917C072D-DF4E-49DF-B8F1-1D12FE5245DF}" destId="{F03BE4F8-E592-44AE-95F9-48C8C985BA54}" srcOrd="1" destOrd="0" presId="urn:microsoft.com/office/officeart/2005/8/layout/vList2"/>
    <dgm:cxn modelId="{CF121DE3-F613-4D38-9682-68F2382419BD}" type="presParOf" srcId="{917C072D-DF4E-49DF-B8F1-1D12FE5245DF}" destId="{947037EE-6755-4ACF-AF1B-8F8081F7FA46}" srcOrd="2" destOrd="0" presId="urn:microsoft.com/office/officeart/2005/8/layout/vList2"/>
    <dgm:cxn modelId="{27521425-7BE9-4FF8-A133-068FE38331D8}" type="presParOf" srcId="{917C072D-DF4E-49DF-B8F1-1D12FE5245DF}" destId="{C0B6FCE4-EABD-4182-85E9-22DCFD47CFF2}" srcOrd="3" destOrd="0" presId="urn:microsoft.com/office/officeart/2005/8/layout/vList2"/>
    <dgm:cxn modelId="{21E29450-46BD-4C8C-8873-5BB11E5F5F4A}" type="presParOf" srcId="{917C072D-DF4E-49DF-B8F1-1D12FE5245DF}" destId="{46AFF6AA-DFF3-4EB5-9AD5-D65E44D1855C}" srcOrd="4" destOrd="0" presId="urn:microsoft.com/office/officeart/2005/8/layout/vList2"/>
    <dgm:cxn modelId="{F993349F-4AF3-4D2E-BCE8-660966CBD43B}" type="presParOf" srcId="{917C072D-DF4E-49DF-B8F1-1D12FE5245DF}" destId="{1D6A3EB7-C409-4F67-A7B4-9350FB154B8B}" srcOrd="5" destOrd="0" presId="urn:microsoft.com/office/officeart/2005/8/layout/vList2"/>
    <dgm:cxn modelId="{ADD855A7-AC6D-4B2F-BEB2-5202D080D2FE}" type="presParOf" srcId="{917C072D-DF4E-49DF-B8F1-1D12FE5245DF}" destId="{46015902-217C-4B7A-9FA5-80FB96550B4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6A47E-7FB0-4A99-BFA2-AC13A05F6CE7}">
      <dsp:nvSpPr>
        <dsp:cNvPr id="0" name=""/>
        <dsp:cNvSpPr/>
      </dsp:nvSpPr>
      <dsp:spPr>
        <a:xfrm>
          <a:off x="0" y="266385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Identify data sources for SETx watershed and surface water measurements</a:t>
          </a:r>
          <a:endParaRPr lang="en-US" sz="2600" kern="1200"/>
        </a:p>
      </dsp:txBody>
      <dsp:txXfrm>
        <a:off x="30442" y="296827"/>
        <a:ext cx="10454716" cy="562726"/>
      </dsp:txXfrm>
    </dsp:sp>
    <dsp:sp modelId="{947037EE-6755-4ACF-AF1B-8F8081F7FA46}">
      <dsp:nvSpPr>
        <dsp:cNvPr id="0" name=""/>
        <dsp:cNvSpPr/>
      </dsp:nvSpPr>
      <dsp:spPr>
        <a:xfrm>
          <a:off x="0" y="964875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Identify Hydrologic Unit Codes for watershed and surface water</a:t>
          </a:r>
          <a:endParaRPr lang="en-US" sz="2600" kern="1200"/>
        </a:p>
      </dsp:txBody>
      <dsp:txXfrm>
        <a:off x="30442" y="995317"/>
        <a:ext cx="10454716" cy="562726"/>
      </dsp:txXfrm>
    </dsp:sp>
    <dsp:sp modelId="{46AFF6AA-DFF3-4EB5-9AD5-D65E44D1855C}">
      <dsp:nvSpPr>
        <dsp:cNvPr id="0" name=""/>
        <dsp:cNvSpPr/>
      </dsp:nvSpPr>
      <dsp:spPr>
        <a:xfrm>
          <a:off x="0" y="1663365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Collect necessary data for creating database</a:t>
          </a:r>
          <a:endParaRPr lang="en-US" sz="2600" kern="1200" dirty="0"/>
        </a:p>
      </dsp:txBody>
      <dsp:txXfrm>
        <a:off x="30442" y="1693807"/>
        <a:ext cx="10454716" cy="562726"/>
      </dsp:txXfrm>
    </dsp:sp>
    <dsp:sp modelId="{1D6A3EB7-C409-4F67-A7B4-9350FB154B8B}">
      <dsp:nvSpPr>
        <dsp:cNvPr id="0" name=""/>
        <dsp:cNvSpPr/>
      </dsp:nvSpPr>
      <dsp:spPr>
        <a:xfrm>
          <a:off x="0" y="2286975"/>
          <a:ext cx="10515600" cy="1722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Site Location data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Annual Peak streamflow data for SETx huc 8,10,12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Daily steamflow data for 14 counties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Daily streamflow data for other huc12 counties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Hydrology data</a:t>
          </a:r>
          <a:endParaRPr lang="en-US" sz="2000" kern="1200"/>
        </a:p>
      </dsp:txBody>
      <dsp:txXfrm>
        <a:off x="0" y="2286975"/>
        <a:ext cx="10515600" cy="1722240"/>
      </dsp:txXfrm>
    </dsp:sp>
    <dsp:sp modelId="{46015902-217C-4B7A-9FA5-80FB96550B48}">
      <dsp:nvSpPr>
        <dsp:cNvPr id="0" name=""/>
        <dsp:cNvSpPr/>
      </dsp:nvSpPr>
      <dsp:spPr>
        <a:xfrm>
          <a:off x="0" y="4022666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Develop relational database using </a:t>
          </a:r>
          <a:r>
            <a:rPr lang="en-US" sz="2600" b="1" kern="1200" dirty="0" err="1"/>
            <a:t>sqlite</a:t>
          </a:r>
          <a:r>
            <a:rPr lang="en-US" sz="2600" b="1" kern="1200" dirty="0"/>
            <a:t> &amp; develop spatial maps</a:t>
          </a:r>
          <a:endParaRPr lang="en-US" sz="2600" kern="1200" dirty="0"/>
        </a:p>
      </dsp:txBody>
      <dsp:txXfrm>
        <a:off x="30442" y="4053108"/>
        <a:ext cx="10454716" cy="5627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59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02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0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698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59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89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66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055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4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05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9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25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630051A-A98D-408E-B046-42030AE8B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67F4C2-9E6A-FAC2-2FE6-8C6C7E011F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73935"/>
            <a:ext cx="5595938" cy="3143813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A Relational database for </a:t>
            </a:r>
            <a:r>
              <a:rPr lang="en-US" sz="7200" dirty="0" err="1"/>
              <a:t>SETx</a:t>
            </a:r>
            <a:r>
              <a:rPr lang="en-US" sz="7200" dirty="0"/>
              <a:t> Watershed &amp; surface water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738B98-9A1E-D7AD-34EA-BE03A6AD6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2303"/>
            <a:ext cx="5595938" cy="2267689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By </a:t>
            </a:r>
          </a:p>
          <a:p>
            <a:pPr algn="ctr"/>
            <a:r>
              <a:rPr lang="en-US" dirty="0" err="1"/>
              <a:t>Vandan</a:t>
            </a:r>
            <a:r>
              <a:rPr lang="en-US" dirty="0"/>
              <a:t> </a:t>
            </a:r>
            <a:r>
              <a:rPr lang="en-US" dirty="0" err="1"/>
              <a:t>Gahdiya</a:t>
            </a:r>
            <a:endParaRPr lang="en-US" dirty="0"/>
          </a:p>
          <a:p>
            <a:pPr algn="ctr"/>
            <a:r>
              <a:rPr lang="en-US" dirty="0" err="1"/>
              <a:t>Saha</a:t>
            </a:r>
            <a:r>
              <a:rPr lang="en-US" dirty="0"/>
              <a:t> </a:t>
            </a:r>
            <a:r>
              <a:rPr lang="en-US" dirty="0" err="1"/>
              <a:t>Sontu</a:t>
            </a:r>
            <a:endParaRPr lang="en-US" dirty="0"/>
          </a:p>
          <a:p>
            <a:pPr algn="ctr"/>
            <a:r>
              <a:rPr lang="en-US" dirty="0"/>
              <a:t>Ademola Ibironke</a:t>
            </a:r>
          </a:p>
          <a:p>
            <a:pPr algn="ctr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Water reflecting light">
            <a:extLst>
              <a:ext uri="{FF2B5EF4-FFF2-40B4-BE49-F238E27FC236}">
                <a16:creationId xmlns:a16="http://schemas.microsoft.com/office/drawing/2014/main" id="{E9D3D517-FB3C-5B7B-2D7D-82C206133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43" y="245364"/>
            <a:ext cx="4602822" cy="3072384"/>
          </a:xfrm>
          <a:prstGeom prst="rect">
            <a:avLst/>
          </a:prstGeom>
        </p:spPr>
      </p:pic>
      <p:pic>
        <p:nvPicPr>
          <p:cNvPr id="4" name="Picture 3" descr="Network connection abstract against a white background">
            <a:extLst>
              <a:ext uri="{FF2B5EF4-FFF2-40B4-BE49-F238E27FC236}">
                <a16:creationId xmlns:a16="http://schemas.microsoft.com/office/drawing/2014/main" id="{D646D338-2C92-F7C3-693B-8B247CFFEF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r="51362" b="-1"/>
          <a:stretch/>
        </p:blipFill>
        <p:spPr>
          <a:xfrm>
            <a:off x="1831212" y="3528060"/>
            <a:ext cx="2086484" cy="3072384"/>
          </a:xfrm>
          <a:prstGeom prst="rect">
            <a:avLst/>
          </a:prstGeom>
        </p:spPr>
      </p:pic>
      <p:sp>
        <p:nvSpPr>
          <p:cNvPr id="20" name="Rectangle 6">
            <a:extLst>
              <a:ext uri="{FF2B5EF4-FFF2-40B4-BE49-F238E27FC236}">
                <a16:creationId xmlns:a16="http://schemas.microsoft.com/office/drawing/2014/main" id="{35BC54F7-1315-4D6C-9420-A5BF0CDDB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2521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1567BF"/>
          </a:solidFill>
          <a:ln w="38100" cap="rnd">
            <a:solidFill>
              <a:srgbClr val="1567B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11CED8B3-C1F8-AAF4-B5D1-F6D410F56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08" y="3521899"/>
            <a:ext cx="5431735" cy="326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84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CFD09-77CC-897C-6150-E3D17662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74182F-5300-EC85-4200-CB34AB959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826221"/>
              </p:ext>
            </p:extLst>
          </p:nvPr>
        </p:nvGraphicFramePr>
        <p:xfrm>
          <a:off x="838200" y="1766047"/>
          <a:ext cx="10515600" cy="4899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1539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248A01-30ED-4A84-91CB-BADD72139D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49" t="29778" r="26279" b="15067"/>
          <a:stretch/>
        </p:blipFill>
        <p:spPr>
          <a:xfrm>
            <a:off x="7475882" y="2052428"/>
            <a:ext cx="3975653" cy="3786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0CFCFA-A33A-1032-33C9-ED958E5CCD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32" t="18696" r="23125" b="26085"/>
          <a:stretch/>
        </p:blipFill>
        <p:spPr>
          <a:xfrm>
            <a:off x="3877919" y="1764195"/>
            <a:ext cx="4199284" cy="37868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151818-D4B7-6BCF-5F82-B7AE923A44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777" t="19492" r="25612" b="25290"/>
          <a:stretch/>
        </p:blipFill>
        <p:spPr>
          <a:xfrm>
            <a:off x="183873" y="1967948"/>
            <a:ext cx="3732144" cy="37868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896E7D-7019-94B9-6173-F129EFDA9673}"/>
              </a:ext>
            </a:extLst>
          </p:cNvPr>
          <p:cNvSpPr txBox="1"/>
          <p:nvPr/>
        </p:nvSpPr>
        <p:spPr>
          <a:xfrm>
            <a:off x="1297056" y="914110"/>
            <a:ext cx="2235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HUC 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57DD1A-5CF9-4FE3-501C-200ACA9872D4}"/>
              </a:ext>
            </a:extLst>
          </p:cNvPr>
          <p:cNvSpPr txBox="1"/>
          <p:nvPr/>
        </p:nvSpPr>
        <p:spPr>
          <a:xfrm>
            <a:off x="4870856" y="933198"/>
            <a:ext cx="2144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HUC 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77D364-916A-1F67-8154-434BD2CC7089}"/>
              </a:ext>
            </a:extLst>
          </p:cNvPr>
          <p:cNvSpPr txBox="1"/>
          <p:nvPr/>
        </p:nvSpPr>
        <p:spPr>
          <a:xfrm>
            <a:off x="8776447" y="914110"/>
            <a:ext cx="2492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HUC 12</a:t>
            </a:r>
          </a:p>
        </p:txBody>
      </p:sp>
    </p:spTree>
    <p:extLst>
      <p:ext uri="{BB962C8B-B14F-4D97-AF65-F5344CB8AC3E}">
        <p14:creationId xmlns:p14="http://schemas.microsoft.com/office/powerpoint/2010/main" val="124043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595BCA-A5CE-8217-D77C-FC476F4379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" t="32320" r="61929" b="2318"/>
          <a:stretch/>
        </p:blipFill>
        <p:spPr>
          <a:xfrm>
            <a:off x="496763" y="2090594"/>
            <a:ext cx="4442790" cy="44825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796417-4B90-DAE8-E9FA-2806B1FFAD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3" t="10797" r="30707"/>
          <a:stretch/>
        </p:blipFill>
        <p:spPr>
          <a:xfrm>
            <a:off x="5665987" y="1669216"/>
            <a:ext cx="6390860" cy="47853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DF4D0B-2526-68B1-D795-3A69AE10B772}"/>
              </a:ext>
            </a:extLst>
          </p:cNvPr>
          <p:cNvSpPr/>
          <p:nvPr/>
        </p:nvSpPr>
        <p:spPr>
          <a:xfrm>
            <a:off x="6096000" y="1379844"/>
            <a:ext cx="394447" cy="4482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0CE15-06C9-169D-5CE6-737D5BECCF13}"/>
              </a:ext>
            </a:extLst>
          </p:cNvPr>
          <p:cNvSpPr/>
          <p:nvPr/>
        </p:nvSpPr>
        <p:spPr>
          <a:xfrm>
            <a:off x="1156447" y="1844064"/>
            <a:ext cx="1013012" cy="49305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4D7E5B63-3831-4F7A-4846-42D29C028138}"/>
              </a:ext>
            </a:extLst>
          </p:cNvPr>
          <p:cNvCxnSpPr>
            <a:cxnSpLocks/>
          </p:cNvCxnSpPr>
          <p:nvPr/>
        </p:nvCxnSpPr>
        <p:spPr>
          <a:xfrm flipV="1">
            <a:off x="2169459" y="1537447"/>
            <a:ext cx="3801035" cy="471825"/>
          </a:xfrm>
          <a:prstGeom prst="bentConnector3">
            <a:avLst>
              <a:gd name="adj1" fmla="val 50000"/>
            </a:avLst>
          </a:prstGeom>
          <a:ln w="95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9FF994A5-73E3-3948-DBE1-F7FB805BD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Relational DATABASE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4DAFD5-C271-9CC9-8698-B8FB5C846E9C}"/>
              </a:ext>
            </a:extLst>
          </p:cNvPr>
          <p:cNvSpPr txBox="1"/>
          <p:nvPr/>
        </p:nvSpPr>
        <p:spPr>
          <a:xfrm>
            <a:off x="1214718" y="1824606"/>
            <a:ext cx="47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14DD92-5D2F-7678-0621-BB3D92702A4F}"/>
              </a:ext>
            </a:extLst>
          </p:cNvPr>
          <p:cNvSpPr txBox="1"/>
          <p:nvPr/>
        </p:nvSpPr>
        <p:spPr>
          <a:xfrm>
            <a:off x="6122261" y="1352781"/>
            <a:ext cx="47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FK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829189-E672-B802-E112-9DBA12453F41}"/>
              </a:ext>
            </a:extLst>
          </p:cNvPr>
          <p:cNvSpPr txBox="1"/>
          <p:nvPr/>
        </p:nvSpPr>
        <p:spPr>
          <a:xfrm>
            <a:off x="2238547" y="1752552"/>
            <a:ext cx="47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FF1C77-2CC8-6F70-F18A-6BECDBD7F4FF}"/>
              </a:ext>
            </a:extLst>
          </p:cNvPr>
          <p:cNvSpPr txBox="1"/>
          <p:nvPr/>
        </p:nvSpPr>
        <p:spPr>
          <a:xfrm>
            <a:off x="5514514" y="1165966"/>
            <a:ext cx="479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7CFE48-BA52-711E-7095-25220C28AB29}"/>
              </a:ext>
            </a:extLst>
          </p:cNvPr>
          <p:cNvSpPr txBox="1"/>
          <p:nvPr/>
        </p:nvSpPr>
        <p:spPr>
          <a:xfrm>
            <a:off x="9435353" y="977153"/>
            <a:ext cx="2312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PK- Primary Key</a:t>
            </a:r>
          </a:p>
          <a:p>
            <a:r>
              <a:rPr lang="en-US" dirty="0"/>
              <a:t>FK – Foreign Key</a:t>
            </a:r>
          </a:p>
        </p:txBody>
      </p:sp>
    </p:spTree>
    <p:extLst>
      <p:ext uri="{BB962C8B-B14F-4D97-AF65-F5344CB8AC3E}">
        <p14:creationId xmlns:p14="http://schemas.microsoft.com/office/powerpoint/2010/main" val="1301835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9AA67-E28A-2A5D-ED00-6D3B738E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metadata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034830-906E-1ECD-5668-D53D2C0BA7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06" b="3096"/>
          <a:stretch/>
        </p:blipFill>
        <p:spPr>
          <a:xfrm>
            <a:off x="20" y="10"/>
            <a:ext cx="12191979" cy="4196972"/>
          </a:xfrm>
          <a:custGeom>
            <a:avLst/>
            <a:gdLst/>
            <a:ahLst/>
            <a:cxnLst/>
            <a:rect l="l" t="t" r="r" b="b"/>
            <a:pathLst>
              <a:path w="12191999" h="4196982">
                <a:moveTo>
                  <a:pt x="0" y="0"/>
                </a:moveTo>
                <a:lnTo>
                  <a:pt x="12191999" y="0"/>
                </a:lnTo>
                <a:lnTo>
                  <a:pt x="12191999" y="4170459"/>
                </a:lnTo>
                <a:lnTo>
                  <a:pt x="11986461" y="4175111"/>
                </a:lnTo>
                <a:cubicBezTo>
                  <a:pt x="11912297" y="4174136"/>
                  <a:pt x="11838168" y="4170508"/>
                  <a:pt x="11764214" y="4164231"/>
                </a:cubicBezTo>
                <a:cubicBezTo>
                  <a:pt x="11656850" y="4156227"/>
                  <a:pt x="11548596" y="4145173"/>
                  <a:pt x="11441995" y="4165502"/>
                </a:cubicBezTo>
                <a:cubicBezTo>
                  <a:pt x="11324975" y="4187991"/>
                  <a:pt x="11208081" y="4188118"/>
                  <a:pt x="11090044" y="4182401"/>
                </a:cubicBezTo>
                <a:cubicBezTo>
                  <a:pt x="10989160" y="4177573"/>
                  <a:pt x="10888657" y="4152161"/>
                  <a:pt x="10787011" y="4178970"/>
                </a:cubicBezTo>
                <a:cubicBezTo>
                  <a:pt x="10776897" y="4180444"/>
                  <a:pt x="10766592" y="4180012"/>
                  <a:pt x="10756643" y="4177700"/>
                </a:cubicBezTo>
                <a:cubicBezTo>
                  <a:pt x="10645468" y="4162326"/>
                  <a:pt x="10533530" y="4174904"/>
                  <a:pt x="10421973" y="4170584"/>
                </a:cubicBezTo>
                <a:cubicBezTo>
                  <a:pt x="10370515" y="4168551"/>
                  <a:pt x="10318040" y="4169695"/>
                  <a:pt x="10267216" y="4164231"/>
                </a:cubicBezTo>
                <a:cubicBezTo>
                  <a:pt x="10150577" y="4151780"/>
                  <a:pt x="10034192" y="4145173"/>
                  <a:pt x="9918824" y="4174523"/>
                </a:cubicBezTo>
                <a:cubicBezTo>
                  <a:pt x="9885153" y="4182439"/>
                  <a:pt x="9850745" y="4186695"/>
                  <a:pt x="9816160" y="4187229"/>
                </a:cubicBezTo>
                <a:cubicBezTo>
                  <a:pt x="9703206" y="4191295"/>
                  <a:pt x="9590632" y="4183544"/>
                  <a:pt x="9478059" y="4177191"/>
                </a:cubicBezTo>
                <a:cubicBezTo>
                  <a:pt x="9399918" y="4172744"/>
                  <a:pt x="9321904" y="4163088"/>
                  <a:pt x="9243637" y="4171220"/>
                </a:cubicBezTo>
                <a:cubicBezTo>
                  <a:pt x="9198150" y="4175921"/>
                  <a:pt x="9152282" y="4175921"/>
                  <a:pt x="9106795" y="4171220"/>
                </a:cubicBezTo>
                <a:cubicBezTo>
                  <a:pt x="9022962" y="4161398"/>
                  <a:pt x="8938380" y="4159568"/>
                  <a:pt x="8854204" y="4165756"/>
                </a:cubicBezTo>
                <a:cubicBezTo>
                  <a:pt x="8728543" y="4176556"/>
                  <a:pt x="8603010" y="4185577"/>
                  <a:pt x="8476969" y="4168424"/>
                </a:cubicBezTo>
                <a:cubicBezTo>
                  <a:pt x="8405486" y="4157192"/>
                  <a:pt x="8332808" y="4155871"/>
                  <a:pt x="8260970" y="4164486"/>
                </a:cubicBezTo>
                <a:cubicBezTo>
                  <a:pt x="8089823" y="4188500"/>
                  <a:pt x="7918295" y="4180749"/>
                  <a:pt x="7746767" y="4170839"/>
                </a:cubicBezTo>
                <a:cubicBezTo>
                  <a:pt x="7632160" y="4164104"/>
                  <a:pt x="7517046" y="4151780"/>
                  <a:pt x="7402693" y="4168043"/>
                </a:cubicBezTo>
                <a:cubicBezTo>
                  <a:pt x="7256831" y="4188372"/>
                  <a:pt x="7110841" y="4181638"/>
                  <a:pt x="6964597" y="4175667"/>
                </a:cubicBezTo>
                <a:cubicBezTo>
                  <a:pt x="6857233" y="4171220"/>
                  <a:pt x="6749742" y="4157751"/>
                  <a:pt x="6642124" y="4174396"/>
                </a:cubicBezTo>
                <a:cubicBezTo>
                  <a:pt x="6631045" y="4175908"/>
                  <a:pt x="6619775" y="4174777"/>
                  <a:pt x="6609216" y="4171093"/>
                </a:cubicBezTo>
                <a:cubicBezTo>
                  <a:pt x="6568379" y="4157650"/>
                  <a:pt x="6524595" y="4155846"/>
                  <a:pt x="6482793" y="4165883"/>
                </a:cubicBezTo>
                <a:cubicBezTo>
                  <a:pt x="6405669" y="4182782"/>
                  <a:pt x="6328672" y="4190151"/>
                  <a:pt x="6250150" y="4174777"/>
                </a:cubicBezTo>
                <a:cubicBezTo>
                  <a:pt x="6217254" y="4167891"/>
                  <a:pt x="6183521" y="4165883"/>
                  <a:pt x="6150028" y="4168806"/>
                </a:cubicBezTo>
                <a:cubicBezTo>
                  <a:pt x="6020175" y="4181766"/>
                  <a:pt x="5890068" y="4176683"/>
                  <a:pt x="5760087" y="4174142"/>
                </a:cubicBezTo>
                <a:cubicBezTo>
                  <a:pt x="5521345" y="4169695"/>
                  <a:pt x="5282477" y="4174142"/>
                  <a:pt x="5044242" y="4151399"/>
                </a:cubicBezTo>
                <a:cubicBezTo>
                  <a:pt x="4979506" y="4145237"/>
                  <a:pt x="4914326" y="4141297"/>
                  <a:pt x="4849272" y="4142076"/>
                </a:cubicBezTo>
                <a:cubicBezTo>
                  <a:pt x="4784218" y="4142854"/>
                  <a:pt x="4719291" y="4148349"/>
                  <a:pt x="4655063" y="4161055"/>
                </a:cubicBezTo>
                <a:cubicBezTo>
                  <a:pt x="4447578" y="4201332"/>
                  <a:pt x="4239457" y="4203874"/>
                  <a:pt x="4029811" y="4187610"/>
                </a:cubicBezTo>
                <a:cubicBezTo>
                  <a:pt x="3943792" y="4180876"/>
                  <a:pt x="3857774" y="4169695"/>
                  <a:pt x="3771375" y="4171855"/>
                </a:cubicBezTo>
                <a:cubicBezTo>
                  <a:pt x="3623225" y="4175794"/>
                  <a:pt x="3474948" y="4167789"/>
                  <a:pt x="3326672" y="4169822"/>
                </a:cubicBezTo>
                <a:cubicBezTo>
                  <a:pt x="3322669" y="4170394"/>
                  <a:pt x="3318578" y="4169860"/>
                  <a:pt x="3314855" y="4168297"/>
                </a:cubicBezTo>
                <a:cubicBezTo>
                  <a:pt x="3278008" y="4143013"/>
                  <a:pt x="3237604" y="4152796"/>
                  <a:pt x="3199487" y="4159403"/>
                </a:cubicBezTo>
                <a:cubicBezTo>
                  <a:pt x="3072810" y="4181384"/>
                  <a:pt x="2946260" y="4192184"/>
                  <a:pt x="2817550" y="4175158"/>
                </a:cubicBezTo>
                <a:cubicBezTo>
                  <a:pt x="2694647" y="4157332"/>
                  <a:pt x="2569990" y="4155109"/>
                  <a:pt x="2446541" y="4168551"/>
                </a:cubicBezTo>
                <a:cubicBezTo>
                  <a:pt x="2276791" y="4188372"/>
                  <a:pt x="2107677" y="4184179"/>
                  <a:pt x="1938308" y="4168551"/>
                </a:cubicBezTo>
                <a:cubicBezTo>
                  <a:pt x="1869570" y="4162199"/>
                  <a:pt x="1799815" y="4151399"/>
                  <a:pt x="1731712" y="4167281"/>
                </a:cubicBezTo>
                <a:cubicBezTo>
                  <a:pt x="1647854" y="4186721"/>
                  <a:pt x="1564250" y="4180368"/>
                  <a:pt x="1480137" y="4176048"/>
                </a:cubicBezTo>
                <a:cubicBezTo>
                  <a:pt x="1373663" y="4170457"/>
                  <a:pt x="1267442" y="4154321"/>
                  <a:pt x="1160586" y="4167027"/>
                </a:cubicBezTo>
                <a:cubicBezTo>
                  <a:pt x="1111161" y="4172871"/>
                  <a:pt x="1062116" y="4182147"/>
                  <a:pt x="1012055" y="4179733"/>
                </a:cubicBezTo>
                <a:cubicBezTo>
                  <a:pt x="873562" y="4173380"/>
                  <a:pt x="735196" y="4165883"/>
                  <a:pt x="596449" y="4167027"/>
                </a:cubicBezTo>
                <a:cubicBezTo>
                  <a:pt x="538383" y="4167408"/>
                  <a:pt x="480699" y="4169314"/>
                  <a:pt x="422887" y="4173507"/>
                </a:cubicBezTo>
                <a:cubicBezTo>
                  <a:pt x="315015" y="4181384"/>
                  <a:pt x="207524" y="4170711"/>
                  <a:pt x="100033" y="4166900"/>
                </a:cubicBezTo>
                <a:lnTo>
                  <a:pt x="0" y="41713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783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A67F-8A38-6458-2EEA-025406D9F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99118E-0B7D-0313-9367-C588223F4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754" r="1481" b="6232"/>
          <a:stretch/>
        </p:blipFill>
        <p:spPr>
          <a:xfrm>
            <a:off x="0" y="2589142"/>
            <a:ext cx="12011439" cy="38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0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23C22-5A9E-19FF-78F3-DDADBAA95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5F7C48-765D-1768-0AEA-D5AA64A4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" t="37826" r="1441" b="6160"/>
          <a:stretch/>
        </p:blipFill>
        <p:spPr>
          <a:xfrm>
            <a:off x="79513" y="2594112"/>
            <a:ext cx="11936896" cy="38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178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1BF0A-05C2-5ABD-F363-14197507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74D98-52AE-467D-6B37-D36F4E8B2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r>
              <a:rPr lang="en-US" dirty="0"/>
              <a:t>Data handling and refining</a:t>
            </a:r>
          </a:p>
          <a:p>
            <a:r>
              <a:rPr lang="en-US" dirty="0"/>
              <a:t>Establishing data relationships</a:t>
            </a:r>
          </a:p>
          <a:p>
            <a:r>
              <a:rPr lang="en-US" dirty="0"/>
              <a:t>Code writing</a:t>
            </a:r>
          </a:p>
        </p:txBody>
      </p:sp>
    </p:spTree>
    <p:extLst>
      <p:ext uri="{BB962C8B-B14F-4D97-AF65-F5344CB8AC3E}">
        <p14:creationId xmlns:p14="http://schemas.microsoft.com/office/powerpoint/2010/main" val="3457710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EB661-D43F-7DAB-4036-383C90626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E0FDF-68AD-756A-E173-795DD08E1F6C}"/>
              </a:ext>
            </a:extLst>
          </p:cNvPr>
          <p:cNvSpPr txBox="1"/>
          <p:nvPr/>
        </p:nvSpPr>
        <p:spPr>
          <a:xfrm>
            <a:off x="1008529" y="2236694"/>
            <a:ext cx="90319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Relational database enables faster and more efficient management and handling of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bigger the data, the more useful python language and C-language libraries like </a:t>
            </a:r>
            <a:r>
              <a:rPr lang="en-US" dirty="0" err="1"/>
              <a:t>sqlite</a:t>
            </a:r>
            <a:r>
              <a:rPr lang="en-US" dirty="0"/>
              <a:t> become in analyzing, modeling, testing and training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visualization is useful and even necessary in data science and open-source applications like </a:t>
            </a:r>
            <a:r>
              <a:rPr lang="en-US" dirty="0" err="1"/>
              <a:t>GeoPandas</a:t>
            </a:r>
            <a:r>
              <a:rPr lang="en-US" dirty="0"/>
              <a:t> make working with geospatial data easier.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of the goals of this project, to properly demonstrate creation of maps using </a:t>
            </a:r>
            <a:r>
              <a:rPr lang="en-US" dirty="0" err="1"/>
              <a:t>Geopandas</a:t>
            </a:r>
            <a:r>
              <a:rPr lang="en-US" dirty="0"/>
              <a:t>, was not achieved. Subsequent projects will be designed to achieve this goal.</a:t>
            </a:r>
          </a:p>
        </p:txBody>
      </p:sp>
    </p:spTree>
    <p:extLst>
      <p:ext uri="{BB962C8B-B14F-4D97-AF65-F5344CB8AC3E}">
        <p14:creationId xmlns:p14="http://schemas.microsoft.com/office/powerpoint/2010/main" val="82951554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204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The Hand Bold</vt:lpstr>
      <vt:lpstr>The Serif Hand Black</vt:lpstr>
      <vt:lpstr>SketchyVTI</vt:lpstr>
      <vt:lpstr>A Relational database for SETx Watershed &amp; surface water </vt:lpstr>
      <vt:lpstr>OBJECTIVE</vt:lpstr>
      <vt:lpstr>PowerPoint Presentation</vt:lpstr>
      <vt:lpstr>Relational DATABASE</vt:lpstr>
      <vt:lpstr>metadata</vt:lpstr>
      <vt:lpstr>METADATA</vt:lpstr>
      <vt:lpstr>METADATA</vt:lpstr>
      <vt:lpstr>Challenges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Relational database for SETx Watershed &amp; surface water </dc:title>
  <dc:creator>ademola ibironke</dc:creator>
  <cp:lastModifiedBy>ademola ibironke</cp:lastModifiedBy>
  <cp:revision>9</cp:revision>
  <dcterms:created xsi:type="dcterms:W3CDTF">2022-11-15T07:12:28Z</dcterms:created>
  <dcterms:modified xsi:type="dcterms:W3CDTF">2022-11-24T18:42:56Z</dcterms:modified>
</cp:coreProperties>
</file>

<file path=docProps/thumbnail.jpeg>
</file>